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5d5c7163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5d5c7163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4f348f17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4f348f17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4f348ee6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4f348ee61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4f348f17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4f348f176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4f348ee61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4f348ee61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4f348f176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4f348f176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4f348ee61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4f348ee61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4f348f176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4f348f176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4f348ee6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4f348ee6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4f348f17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4f348f17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4f348ee6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4f348ee6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4f348ee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4f348ee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4f348f17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4f348f17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4f348ee61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4f348ee61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4f348f176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4f348f176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4f348ee61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4f348ee61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4f348f176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4f348f176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5d5c7163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5d5c7163f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4f348ee6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4f348ee6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4f348f176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4f348f176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4f348ee61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4f348ee61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4f348ee61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4f348ee61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4f348ee61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4f348ee61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4f348ee61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e4f348ee61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4f348ee61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4f348ee61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4f348ee61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e4f348ee61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4f348ee6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4f348ee6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4f348ee6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4f348ee6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4f348f1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4f348f1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4f348ee6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4f348ee6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4f348f17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4f348f17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f348ee6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4f348ee6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convenia.com.br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mkt.convenia.com.br/lp-kit-faca-seu-recrutamento-decolar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kt.convenia.com.br/lp-dinamicas-para-entrevistas-online" TargetMode="External"/><Relationship Id="rId5" Type="http://schemas.openxmlformats.org/officeDocument/2006/relationships/hyperlink" Target="https://mkt.convenia.com.br/kit-rh-digital-2" TargetMode="External"/><Relationship Id="rId4" Type="http://schemas.openxmlformats.org/officeDocument/2006/relationships/hyperlink" Target="https://mkt.convenia.com.br/lp-ebook-conquiste-resultados-gestao-onli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falando ao celular&#10;&#10;Descrição gerada automaticamente">
            <a:extLst>
              <a:ext uri="{FF2B5EF4-FFF2-40B4-BE49-F238E27FC236}">
                <a16:creationId xmlns:a16="http://schemas.microsoft.com/office/drawing/2014/main" id="{14137DE5-807A-0E5B-9501-C96012B9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49" y="674321"/>
            <a:ext cx="3334153" cy="3334153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6870" algn="l" rtl="0">
              <a:spcBef>
                <a:spcPts val="0"/>
              </a:spcBef>
              <a:spcAft>
                <a:spcPts val="0"/>
              </a:spcAft>
              <a:buClr>
                <a:srgbClr val="121E48"/>
              </a:buClr>
              <a:buSzPts val="2020"/>
              <a:buFont typeface="Montserrat"/>
              <a:buAutoNum type="arabicPeriod"/>
            </a:pPr>
            <a:r>
              <a:rPr lang="pt-BR" sz="20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Instruções</a:t>
            </a:r>
            <a:endParaRPr sz="20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455300"/>
            <a:ext cx="45498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Pensando em otimizar a sua rotina, a Convenia desenvolveu este template para que você </a:t>
            </a:r>
            <a:r>
              <a:rPr lang="pt-BR" sz="131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apresente os resultados do RH de forma estratégica na sua empresa. </a:t>
            </a: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💜</a:t>
            </a:r>
            <a:b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Separamos os </a:t>
            </a:r>
            <a:r>
              <a:rPr lang="pt-BR" sz="131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indicadores mais importantes. </a:t>
            </a: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No primeiro slide, você encontrará uma breve descrição e no segundo, uma representação gráfica dos dados a serem inseridos.</a:t>
            </a:r>
            <a:endParaRPr sz="138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3700" y="4579125"/>
            <a:ext cx="1002400" cy="3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Time to onboard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82025" y="1017725"/>
            <a:ext cx="4051800" cy="3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 métrica “time to onboard” é mais ampla, pois entrega resultados a partir do momento em que uma vaga é divulgada até a contratação realizada pelo RH. </a:t>
            </a: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Nesse caso, é necessário fazer o somatório dos dias gastos em cada etapa.</a:t>
            </a: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 Por exemplo:</a:t>
            </a:r>
            <a:b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Divulgação da vaga e seleção dos candidatos – 5 dias;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Entrevistas – 3 dias;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Dinâmicas – 3 dias;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Apuração dos resultados – 2 dias;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de proposta de emprego – 1 dia;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Contratação – 2 dias;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total do time de onboard será de 16 dias sem contar os fins de semana.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850" y="1193715"/>
            <a:ext cx="4457274" cy="275608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3EE">
            <a:alpha val="4792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949500" y="1795650"/>
            <a:ext cx="72450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Headcount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Headcount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82025" y="1513513"/>
            <a:ext cx="3656400" cy="21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 métrica “headcount” aponta o número de colaboradores da empresa. Com a ajuda desse indicador, a organização realiza o planejamento financeiro, a gestão da folha de pagamento e prevê a necessidade de novas contratações. Além de auxiliar na estratégia de crescimento da empresa.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Quanto ao cálculo, </a:t>
            </a: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é só somar a quantidade de profissionais internos</a:t>
            </a: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3175" y="1193728"/>
            <a:ext cx="4457274" cy="2756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4DF7">
            <a:alpha val="46880"/>
          </a:srgb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949500" y="1795650"/>
            <a:ext cx="72450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Absenteísmo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Absenteísmo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82025" y="1153513"/>
            <a:ext cx="36564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KPI “absenteísmo” apresenta o índice de faltas ou atrasos dos colaboradores. Com esse resultado, a gestão identifica problemas no ambiente de trabalho que precisam ser solucionados. Para o cálculo correto, a conta segue assim: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(total de colaboradores x total de ausências e atrasos) ÷ (total de colaboradores x total de dias trabalhados).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Por exemplo: (50 colaboradores x 1 ausência ou atraso) ÷ (50 colaboradores x 20 dias trabalhados) = 50 ÷ 100 = 0,5 ou 5% (absenteísmo).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888" y="1193725"/>
            <a:ext cx="4457289" cy="275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3EE">
            <a:alpha val="47920"/>
          </a:srgb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949500" y="1795650"/>
            <a:ext cx="72450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Turnover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Turnover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82025" y="1153513"/>
            <a:ext cx="36564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indicador “turnover” apresenta a taxa de rotatividade de colaboradores dentro de um período específico. Diante desses dados, o RH adota soluções para melhorar a retenção dos profissionais internos. Para esse cálculo, usaremos a seguinte fórmula: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(admissão + demissão ÷ 2) ÷ número de funcionários ativos.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Por exemplo: (12 admitidos + 6 demitidos ÷ 2) = 9 ÷ 100 colaboradores = 0,09 ou 9% (turnover)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01" y="1193718"/>
            <a:ext cx="4457274" cy="275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4DF7">
            <a:alpha val="4688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949500" y="1060800"/>
            <a:ext cx="7245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Tempo médio de empresa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Tempo médio de empresa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82025" y="1017725"/>
            <a:ext cx="3797100" cy="3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KPI “tempo médio de empresa” mostrará se as estratégias de retenção de talentos e de employee experience estão sendo eficientes. Afinal, apresenta o período médio de permanência dos profissionais na organização.</a:t>
            </a:r>
            <a:endParaRPr sz="121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Para chegar a esse conhecimento, utilizaremos a seguinte fórmula:</a:t>
            </a:r>
            <a:endParaRPr sz="121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21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1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(total de dias trabalhados ÷ total de dias de um ano) ÷ número de funcionários desligados.</a:t>
            </a:r>
            <a:endParaRPr sz="121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21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Então, digamos que a empresa apurou o tempo de permanência de 6 colaboradores. Nesse caso, a conta ficaria assim:</a:t>
            </a:r>
            <a:endParaRPr sz="121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21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(11.594 dias trabalhados ÷ 365 dias em um ano) ÷ 6 colaboradores desligados = aproximadamente 5,3 anos de tempo médio de empresa.</a:t>
            </a:r>
            <a:endParaRPr sz="121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00" y="1193725"/>
            <a:ext cx="4457274" cy="275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3EE">
            <a:alpha val="4792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949500" y="1060800"/>
            <a:ext cx="7245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Clima Organizacional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6870" algn="l" rtl="0">
              <a:spcBef>
                <a:spcPts val="0"/>
              </a:spcBef>
              <a:spcAft>
                <a:spcPts val="0"/>
              </a:spcAft>
              <a:buClr>
                <a:srgbClr val="121E48"/>
              </a:buClr>
              <a:buSzPts val="2020"/>
              <a:buFont typeface="Montserrat"/>
              <a:buAutoNum type="arabicPeriod"/>
            </a:pPr>
            <a:r>
              <a:rPr lang="pt-BR" sz="20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Instruções</a:t>
            </a:r>
            <a:endParaRPr sz="20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10975"/>
            <a:ext cx="4549800" cy="3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Personalize o template conforme as cores e logo da sua organização. </a:t>
            </a:r>
            <a:r>
              <a:rPr lang="pt-BR" sz="131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Não esqueça de alterar os gráficos sempre que for utilizar essa apresentação.</a:t>
            </a: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 Basta selecioná-los e clicar em "Abrir documento original”, em seguida, será exibida uma planilha para que você modifique os dados.</a:t>
            </a:r>
            <a:b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No final da apresentação, procure dizer quais serão </a:t>
            </a:r>
            <a:r>
              <a:rPr lang="pt-BR" sz="131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os próximos passos e ações a serem desenvolvidas </a:t>
            </a: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para alcançar os objetivos da sua estratégia.</a:t>
            </a:r>
            <a:b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410" b="1">
                <a:solidFill>
                  <a:srgbClr val="BE4DF7"/>
                </a:solidFill>
                <a:latin typeface="Montserrat"/>
                <a:ea typeface="Montserrat"/>
                <a:cs typeface="Montserrat"/>
                <a:sym typeface="Montserrat"/>
              </a:rPr>
              <a:t>Dica: </a:t>
            </a:r>
            <a:r>
              <a:rPr lang="pt-BR" sz="131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Sabemos que o RH não é apenas um centro de custo, trata-se de um departamento estratégico. Por isso, procure sempre apresentar os resultados através de gráficos de evolução.</a:t>
            </a:r>
            <a:endParaRPr sz="1280" b="1">
              <a:solidFill>
                <a:srgbClr val="BE4DF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31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3700" y="4579125"/>
            <a:ext cx="1002400" cy="3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l="16392" r="16398"/>
          <a:stretch/>
        </p:blipFill>
        <p:spPr>
          <a:xfrm>
            <a:off x="5470200" y="851325"/>
            <a:ext cx="2982300" cy="29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Clima organizacional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82025" y="1017725"/>
            <a:ext cx="3797100" cy="3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indicador de “clima organizacional” engloba uma série de métricas que desenham o cenário do ambiente interno da empresa. A finalidade desse KPI é promover uma atmosfera leve, saudável, agradável e que fortaleça a produtividade dos times.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As métricas que compõem esse indicador são: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Absenteísmo;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Turnover;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Presenteísmo;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Produtividade;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Feedback;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Plano de carreira;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Engajamento.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 ideia aqui é juntar todos os resultados obtidos com essas métricas e distribuí-las em percentuais. Sendo assim, a gestão entende quais práticas precisam ser potencializadas.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894" y="1193725"/>
            <a:ext cx="4457274" cy="275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4DF7">
            <a:alpha val="46880"/>
          </a:srgbClr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949500" y="1060800"/>
            <a:ext cx="7245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Horas extras/Horas trabalhadas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Horas extras/Horas trabalhadas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382025" y="1017725"/>
            <a:ext cx="3797100" cy="35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Como o próprio nome já revela, esse indicador demonstra a quantidade de horas extras (pagas ou inseridas no banco de horas) e de horas trabalhadas pelos colaboradores. Um dos benefícios desse KPI é que ele revela o nível de produtividade e também de gastos internos com o pagamento de horas extras.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Nesse KPI, a fórmula usada é: (horas extras ÷ horas trabalhadas) x 100.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Então, vamos imaginar uma conta assim: (20 horas extras ÷ 40 horas trabalhadas) x 100 = 50 % (relação entre horas extras e horas trabalhadas)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00" y="1193734"/>
            <a:ext cx="4457274" cy="275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3EE">
            <a:alpha val="47920"/>
          </a:srgbClr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949500" y="1795650"/>
            <a:ext cx="72450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eNPS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eNPS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382025" y="1017725"/>
            <a:ext cx="3797100" cy="3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indicador “eNPS” (employer net promoter score) demonstra o índice de satisfação dos colaboradores em relação à empresa. Por meio de uma ferramenta virtual, a empresa toma conhecimento dos colaboradores que são promotores ou detratores.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Com esses dados, é possível utilizar essa fórmula: </a:t>
            </a: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eNPS% = % de empregados promotores - % de empregados detratores.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Ou seja, uma empresa que preenche a fórmula assim: eNPS% = 60% - 40%, tem um índice de satisfação de 20%.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00" y="1193723"/>
            <a:ext cx="4457274" cy="275607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331375" y="3942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Escala e eNPS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288225" y="4526150"/>
            <a:ext cx="5473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*Os passivos não entram na soma do cálculo.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7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5330675" y="3647425"/>
            <a:ext cx="909900" cy="279900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7"/>
          <p:cNvSpPr/>
          <p:nvPr/>
        </p:nvSpPr>
        <p:spPr>
          <a:xfrm>
            <a:off x="6586425" y="3647425"/>
            <a:ext cx="909900" cy="279900"/>
          </a:xfrm>
          <a:prstGeom prst="roundRect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/>
        </p:nvSpPr>
        <p:spPr>
          <a:xfrm>
            <a:off x="1565425" y="3645475"/>
            <a:ext cx="3419400" cy="279900"/>
          </a:xfrm>
          <a:prstGeom prst="roundRect">
            <a:avLst>
              <a:gd name="adj" fmla="val 50000"/>
            </a:avLst>
          </a:prstGeom>
          <a:solidFill>
            <a:srgbClr val="DD7E6B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37"/>
          <p:cNvGrpSpPr/>
          <p:nvPr/>
        </p:nvGrpSpPr>
        <p:grpSpPr>
          <a:xfrm>
            <a:off x="5210120" y="2830400"/>
            <a:ext cx="482890" cy="482861"/>
            <a:chOff x="4051025" y="2988000"/>
            <a:chExt cx="147700" cy="147700"/>
          </a:xfrm>
        </p:grpSpPr>
        <p:sp>
          <p:nvSpPr>
            <p:cNvPr id="224" name="Google Shape;224;p37"/>
            <p:cNvSpPr/>
            <p:nvPr/>
          </p:nvSpPr>
          <p:spPr>
            <a:xfrm>
              <a:off x="4051025" y="298800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45" y="382"/>
                  </a:lnTo>
                  <a:lnTo>
                    <a:pt x="4612" y="534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3" y="1296"/>
                  </a:lnTo>
                  <a:lnTo>
                    <a:pt x="5527" y="1563"/>
                  </a:lnTo>
                  <a:lnTo>
                    <a:pt x="5679" y="1830"/>
                  </a:lnTo>
                  <a:lnTo>
                    <a:pt x="5756" y="2097"/>
                  </a:lnTo>
                  <a:lnTo>
                    <a:pt x="5832" y="2363"/>
                  </a:lnTo>
                  <a:lnTo>
                    <a:pt x="5870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870" y="3278"/>
                  </a:lnTo>
                  <a:lnTo>
                    <a:pt x="5832" y="3545"/>
                  </a:lnTo>
                  <a:lnTo>
                    <a:pt x="5756" y="3850"/>
                  </a:lnTo>
                  <a:lnTo>
                    <a:pt x="5679" y="4116"/>
                  </a:lnTo>
                  <a:lnTo>
                    <a:pt x="5527" y="4345"/>
                  </a:lnTo>
                  <a:lnTo>
                    <a:pt x="5413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45" y="5565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40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9" y="5870"/>
                  </a:lnTo>
                  <a:lnTo>
                    <a:pt x="2364" y="5831"/>
                  </a:lnTo>
                  <a:lnTo>
                    <a:pt x="2097" y="5755"/>
                  </a:lnTo>
                  <a:lnTo>
                    <a:pt x="1792" y="5679"/>
                  </a:lnTo>
                  <a:lnTo>
                    <a:pt x="1563" y="5565"/>
                  </a:lnTo>
                  <a:lnTo>
                    <a:pt x="1297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496" y="4612"/>
                  </a:lnTo>
                  <a:lnTo>
                    <a:pt x="382" y="4345"/>
                  </a:lnTo>
                  <a:lnTo>
                    <a:pt x="230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78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30" y="1830"/>
                  </a:lnTo>
                  <a:lnTo>
                    <a:pt x="382" y="1563"/>
                  </a:lnTo>
                  <a:lnTo>
                    <a:pt x="496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068" y="687"/>
                  </a:lnTo>
                  <a:lnTo>
                    <a:pt x="1297" y="534"/>
                  </a:lnTo>
                  <a:lnTo>
                    <a:pt x="1563" y="382"/>
                  </a:lnTo>
                  <a:lnTo>
                    <a:pt x="1792" y="229"/>
                  </a:lnTo>
                  <a:lnTo>
                    <a:pt x="2097" y="153"/>
                  </a:lnTo>
                  <a:lnTo>
                    <a:pt x="2364" y="77"/>
                  </a:lnTo>
                  <a:lnTo>
                    <a:pt x="2669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FFD966"/>
            </a:solidFill>
            <a:ln w="285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7"/>
            <p:cNvSpPr/>
            <p:nvPr/>
          </p:nvSpPr>
          <p:spPr>
            <a:xfrm>
              <a:off x="4098675" y="3086125"/>
              <a:ext cx="59100" cy="25"/>
            </a:xfrm>
            <a:custGeom>
              <a:avLst/>
              <a:gdLst/>
              <a:ahLst/>
              <a:cxnLst/>
              <a:rect l="l" t="t" r="r" b="b"/>
              <a:pathLst>
                <a:path w="2364" h="1" fill="none" extrusionOk="0">
                  <a:moveTo>
                    <a:pt x="0" y="1"/>
                  </a:moveTo>
                  <a:lnTo>
                    <a:pt x="2363" y="1"/>
                  </a:lnTo>
                </a:path>
              </a:pathLst>
            </a:custGeom>
            <a:solidFill>
              <a:srgbClr val="FFD966"/>
            </a:solidFill>
            <a:ln w="285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7"/>
            <p:cNvSpPr/>
            <p:nvPr/>
          </p:nvSpPr>
          <p:spPr>
            <a:xfrm>
              <a:off x="4106300" y="30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FFD966"/>
            </a:solidFill>
            <a:ln w="285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7"/>
            <p:cNvSpPr/>
            <p:nvPr/>
          </p:nvSpPr>
          <p:spPr>
            <a:xfrm>
              <a:off x="4151075" y="30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FFD966"/>
            </a:solidFill>
            <a:ln w="285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37"/>
          <p:cNvGrpSpPr/>
          <p:nvPr/>
        </p:nvGrpSpPr>
        <p:grpSpPr>
          <a:xfrm>
            <a:off x="7108468" y="2830402"/>
            <a:ext cx="482890" cy="482861"/>
            <a:chOff x="5318200" y="3835950"/>
            <a:chExt cx="147700" cy="147700"/>
          </a:xfrm>
        </p:grpSpPr>
        <p:sp>
          <p:nvSpPr>
            <p:cNvPr id="229" name="Google Shape;229;p3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999999"/>
            </a:solidFill>
            <a:ln w="28575" cap="rnd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7"/>
            <p:cNvSpPr/>
            <p:nvPr/>
          </p:nvSpPr>
          <p:spPr>
            <a:xfrm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999999"/>
            </a:solidFill>
            <a:ln w="28575" cap="rnd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28575" cap="rnd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999999"/>
            </a:solidFill>
            <a:ln w="28575" cap="rnd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37"/>
          <p:cNvGrpSpPr/>
          <p:nvPr/>
        </p:nvGrpSpPr>
        <p:grpSpPr>
          <a:xfrm>
            <a:off x="6484593" y="2830402"/>
            <a:ext cx="482890" cy="482861"/>
            <a:chOff x="5318200" y="3835950"/>
            <a:chExt cx="147700" cy="147700"/>
          </a:xfrm>
        </p:grpSpPr>
        <p:sp>
          <p:nvSpPr>
            <p:cNvPr id="234" name="Google Shape;234;p3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999999"/>
            </a:solidFill>
            <a:ln w="28575" cap="rnd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999999"/>
            </a:solidFill>
            <a:ln w="28575" cap="rnd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28575" cap="rnd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999999"/>
            </a:solidFill>
            <a:ln w="28575" cap="rnd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37"/>
          <p:cNvGrpSpPr/>
          <p:nvPr/>
        </p:nvGrpSpPr>
        <p:grpSpPr>
          <a:xfrm>
            <a:off x="5847357" y="2830400"/>
            <a:ext cx="482890" cy="482861"/>
            <a:chOff x="4051025" y="2988000"/>
            <a:chExt cx="147700" cy="147700"/>
          </a:xfrm>
        </p:grpSpPr>
        <p:sp>
          <p:nvSpPr>
            <p:cNvPr id="239" name="Google Shape;239;p37"/>
            <p:cNvSpPr/>
            <p:nvPr/>
          </p:nvSpPr>
          <p:spPr>
            <a:xfrm>
              <a:off x="4051025" y="298800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1"/>
                  </a:moveTo>
                  <a:lnTo>
                    <a:pt x="2973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45" y="382"/>
                  </a:lnTo>
                  <a:lnTo>
                    <a:pt x="4612" y="534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3" y="1296"/>
                  </a:lnTo>
                  <a:lnTo>
                    <a:pt x="5527" y="1563"/>
                  </a:lnTo>
                  <a:lnTo>
                    <a:pt x="5679" y="1830"/>
                  </a:lnTo>
                  <a:lnTo>
                    <a:pt x="5756" y="2097"/>
                  </a:lnTo>
                  <a:lnTo>
                    <a:pt x="5832" y="2363"/>
                  </a:lnTo>
                  <a:lnTo>
                    <a:pt x="5870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870" y="3278"/>
                  </a:lnTo>
                  <a:lnTo>
                    <a:pt x="5832" y="3545"/>
                  </a:lnTo>
                  <a:lnTo>
                    <a:pt x="5756" y="3850"/>
                  </a:lnTo>
                  <a:lnTo>
                    <a:pt x="5679" y="4116"/>
                  </a:lnTo>
                  <a:lnTo>
                    <a:pt x="5527" y="4345"/>
                  </a:lnTo>
                  <a:lnTo>
                    <a:pt x="5413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45" y="5565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40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9" y="5870"/>
                  </a:lnTo>
                  <a:lnTo>
                    <a:pt x="2364" y="5831"/>
                  </a:lnTo>
                  <a:lnTo>
                    <a:pt x="2097" y="5755"/>
                  </a:lnTo>
                  <a:lnTo>
                    <a:pt x="1792" y="5679"/>
                  </a:lnTo>
                  <a:lnTo>
                    <a:pt x="1563" y="5565"/>
                  </a:lnTo>
                  <a:lnTo>
                    <a:pt x="1297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496" y="4612"/>
                  </a:lnTo>
                  <a:lnTo>
                    <a:pt x="382" y="4345"/>
                  </a:lnTo>
                  <a:lnTo>
                    <a:pt x="230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78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30" y="1830"/>
                  </a:lnTo>
                  <a:lnTo>
                    <a:pt x="382" y="1563"/>
                  </a:lnTo>
                  <a:lnTo>
                    <a:pt x="496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068" y="687"/>
                  </a:lnTo>
                  <a:lnTo>
                    <a:pt x="1297" y="534"/>
                  </a:lnTo>
                  <a:lnTo>
                    <a:pt x="1563" y="382"/>
                  </a:lnTo>
                  <a:lnTo>
                    <a:pt x="1792" y="229"/>
                  </a:lnTo>
                  <a:lnTo>
                    <a:pt x="2097" y="153"/>
                  </a:lnTo>
                  <a:lnTo>
                    <a:pt x="2364" y="77"/>
                  </a:lnTo>
                  <a:lnTo>
                    <a:pt x="2669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FFD966"/>
            </a:solidFill>
            <a:ln w="285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4098675" y="3086125"/>
              <a:ext cx="59100" cy="25"/>
            </a:xfrm>
            <a:custGeom>
              <a:avLst/>
              <a:gdLst/>
              <a:ahLst/>
              <a:cxnLst/>
              <a:rect l="l" t="t" r="r" b="b"/>
              <a:pathLst>
                <a:path w="2364" h="1" fill="none" extrusionOk="0">
                  <a:moveTo>
                    <a:pt x="0" y="1"/>
                  </a:moveTo>
                  <a:lnTo>
                    <a:pt x="2363" y="1"/>
                  </a:lnTo>
                </a:path>
              </a:pathLst>
            </a:custGeom>
            <a:solidFill>
              <a:srgbClr val="FFD966"/>
            </a:solidFill>
            <a:ln w="285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4106300" y="30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FFD966"/>
            </a:solidFill>
            <a:ln w="285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4151075" y="30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FFD966"/>
            </a:solidFill>
            <a:ln w="285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37"/>
          <p:cNvGrpSpPr/>
          <p:nvPr/>
        </p:nvGrpSpPr>
        <p:grpSpPr>
          <a:xfrm>
            <a:off x="4586243" y="2830402"/>
            <a:ext cx="482890" cy="482861"/>
            <a:chOff x="5318200" y="3835950"/>
            <a:chExt cx="147700" cy="147700"/>
          </a:xfrm>
        </p:grpSpPr>
        <p:sp>
          <p:nvSpPr>
            <p:cNvPr id="244" name="Google Shape;244;p3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37"/>
          <p:cNvGrpSpPr/>
          <p:nvPr/>
        </p:nvGrpSpPr>
        <p:grpSpPr>
          <a:xfrm>
            <a:off x="3962368" y="2830402"/>
            <a:ext cx="482890" cy="482861"/>
            <a:chOff x="5318200" y="3835950"/>
            <a:chExt cx="147700" cy="147700"/>
          </a:xfrm>
        </p:grpSpPr>
        <p:sp>
          <p:nvSpPr>
            <p:cNvPr id="249" name="Google Shape;249;p3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37"/>
          <p:cNvGrpSpPr/>
          <p:nvPr/>
        </p:nvGrpSpPr>
        <p:grpSpPr>
          <a:xfrm>
            <a:off x="3338493" y="2830402"/>
            <a:ext cx="482890" cy="482861"/>
            <a:chOff x="5318200" y="3835950"/>
            <a:chExt cx="147700" cy="147700"/>
          </a:xfrm>
        </p:grpSpPr>
        <p:sp>
          <p:nvSpPr>
            <p:cNvPr id="254" name="Google Shape;254;p3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37"/>
          <p:cNvGrpSpPr/>
          <p:nvPr/>
        </p:nvGrpSpPr>
        <p:grpSpPr>
          <a:xfrm>
            <a:off x="2714618" y="2830402"/>
            <a:ext cx="482890" cy="482861"/>
            <a:chOff x="5318200" y="3835950"/>
            <a:chExt cx="147700" cy="147700"/>
          </a:xfrm>
        </p:grpSpPr>
        <p:sp>
          <p:nvSpPr>
            <p:cNvPr id="259" name="Google Shape;259;p3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7"/>
          <p:cNvGrpSpPr/>
          <p:nvPr/>
        </p:nvGrpSpPr>
        <p:grpSpPr>
          <a:xfrm>
            <a:off x="2077368" y="2830402"/>
            <a:ext cx="482890" cy="482861"/>
            <a:chOff x="5318200" y="3835950"/>
            <a:chExt cx="147700" cy="147700"/>
          </a:xfrm>
        </p:grpSpPr>
        <p:sp>
          <p:nvSpPr>
            <p:cNvPr id="264" name="Google Shape;264;p3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37"/>
          <p:cNvGrpSpPr/>
          <p:nvPr/>
        </p:nvGrpSpPr>
        <p:grpSpPr>
          <a:xfrm>
            <a:off x="1440118" y="2830402"/>
            <a:ext cx="482890" cy="482861"/>
            <a:chOff x="5318200" y="3835950"/>
            <a:chExt cx="147700" cy="147700"/>
          </a:xfrm>
        </p:grpSpPr>
        <p:sp>
          <p:nvSpPr>
            <p:cNvPr id="269" name="Google Shape;269;p37"/>
            <p:cNvSpPr/>
            <p:nvPr/>
          </p:nvSpPr>
          <p:spPr>
            <a:xfrm>
              <a:off x="5318200" y="3835950"/>
              <a:ext cx="147700" cy="147700"/>
            </a:xfrm>
            <a:custGeom>
              <a:avLst/>
              <a:gdLst/>
              <a:ahLst/>
              <a:cxnLst/>
              <a:rect l="l" t="t" r="r" b="b"/>
              <a:pathLst>
                <a:path w="5908" h="5908" fill="none" extrusionOk="0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980000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avLst/>
              <a:gdLst/>
              <a:ahLst/>
              <a:cxnLst/>
              <a:rect l="l" t="t" r="r" b="b"/>
              <a:pathLst>
                <a:path w="2364" h="5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980000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5369650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980000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5414425" y="388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980000"/>
            </a:solidFill>
            <a:ln w="28575" cap="rnd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highlight>
                  <a:srgbClr val="666666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37"/>
          <p:cNvSpPr/>
          <p:nvPr/>
        </p:nvSpPr>
        <p:spPr>
          <a:xfrm>
            <a:off x="1548225" y="3647425"/>
            <a:ext cx="279900" cy="2799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1528575" y="3673075"/>
            <a:ext cx="31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37"/>
          <p:cNvGrpSpPr/>
          <p:nvPr/>
        </p:nvGrpSpPr>
        <p:grpSpPr>
          <a:xfrm>
            <a:off x="2159200" y="3647425"/>
            <a:ext cx="319200" cy="279900"/>
            <a:chOff x="1502450" y="2228025"/>
            <a:chExt cx="319200" cy="279900"/>
          </a:xfrm>
        </p:grpSpPr>
        <p:sp>
          <p:nvSpPr>
            <p:cNvPr id="276" name="Google Shape;276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7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37"/>
          <p:cNvGrpSpPr/>
          <p:nvPr/>
        </p:nvGrpSpPr>
        <p:grpSpPr>
          <a:xfrm>
            <a:off x="2789825" y="3647425"/>
            <a:ext cx="319200" cy="279900"/>
            <a:chOff x="1502450" y="2228025"/>
            <a:chExt cx="319200" cy="279900"/>
          </a:xfrm>
        </p:grpSpPr>
        <p:sp>
          <p:nvSpPr>
            <p:cNvPr id="279" name="Google Shape;279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7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37"/>
          <p:cNvGrpSpPr/>
          <p:nvPr/>
        </p:nvGrpSpPr>
        <p:grpSpPr>
          <a:xfrm>
            <a:off x="3338475" y="3647425"/>
            <a:ext cx="458400" cy="279900"/>
            <a:chOff x="1420475" y="2228025"/>
            <a:chExt cx="458400" cy="279900"/>
          </a:xfrm>
        </p:grpSpPr>
        <p:sp>
          <p:nvSpPr>
            <p:cNvPr id="282" name="Google Shape;282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7"/>
            <p:cNvSpPr txBox="1"/>
            <p:nvPr/>
          </p:nvSpPr>
          <p:spPr>
            <a:xfrm>
              <a:off x="1420475" y="2253675"/>
              <a:ext cx="458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37"/>
          <p:cNvGrpSpPr/>
          <p:nvPr/>
        </p:nvGrpSpPr>
        <p:grpSpPr>
          <a:xfrm>
            <a:off x="4051075" y="3647425"/>
            <a:ext cx="319200" cy="279900"/>
            <a:chOff x="1502450" y="2228025"/>
            <a:chExt cx="319200" cy="279900"/>
          </a:xfrm>
        </p:grpSpPr>
        <p:sp>
          <p:nvSpPr>
            <p:cNvPr id="285" name="Google Shape;285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7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37"/>
          <p:cNvGrpSpPr/>
          <p:nvPr/>
        </p:nvGrpSpPr>
        <p:grpSpPr>
          <a:xfrm>
            <a:off x="4690875" y="3647425"/>
            <a:ext cx="319200" cy="279900"/>
            <a:chOff x="1502450" y="2228025"/>
            <a:chExt cx="319200" cy="279900"/>
          </a:xfrm>
        </p:grpSpPr>
        <p:sp>
          <p:nvSpPr>
            <p:cNvPr id="288" name="Google Shape;288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7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7"/>
          <p:cNvGrpSpPr/>
          <p:nvPr/>
        </p:nvGrpSpPr>
        <p:grpSpPr>
          <a:xfrm>
            <a:off x="5312325" y="3647425"/>
            <a:ext cx="319200" cy="279900"/>
            <a:chOff x="1502450" y="2228025"/>
            <a:chExt cx="319200" cy="279900"/>
          </a:xfrm>
        </p:grpSpPr>
        <p:sp>
          <p:nvSpPr>
            <p:cNvPr id="291" name="Google Shape;291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37"/>
          <p:cNvGrpSpPr/>
          <p:nvPr/>
        </p:nvGrpSpPr>
        <p:grpSpPr>
          <a:xfrm>
            <a:off x="5933775" y="3647425"/>
            <a:ext cx="319200" cy="279900"/>
            <a:chOff x="1502450" y="2228025"/>
            <a:chExt cx="319200" cy="279900"/>
          </a:xfrm>
        </p:grpSpPr>
        <p:sp>
          <p:nvSpPr>
            <p:cNvPr id="294" name="Google Shape;294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7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37"/>
          <p:cNvGrpSpPr/>
          <p:nvPr/>
        </p:nvGrpSpPr>
        <p:grpSpPr>
          <a:xfrm>
            <a:off x="6573575" y="3647425"/>
            <a:ext cx="319200" cy="279900"/>
            <a:chOff x="1502450" y="2228025"/>
            <a:chExt cx="319200" cy="279900"/>
          </a:xfrm>
        </p:grpSpPr>
        <p:sp>
          <p:nvSpPr>
            <p:cNvPr id="297" name="Google Shape;297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7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37"/>
          <p:cNvGrpSpPr/>
          <p:nvPr/>
        </p:nvGrpSpPr>
        <p:grpSpPr>
          <a:xfrm>
            <a:off x="7103275" y="3647425"/>
            <a:ext cx="539400" cy="279900"/>
            <a:chOff x="1392350" y="2228025"/>
            <a:chExt cx="539400" cy="279900"/>
          </a:xfrm>
        </p:grpSpPr>
        <p:sp>
          <p:nvSpPr>
            <p:cNvPr id="300" name="Google Shape;300;p37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7"/>
            <p:cNvSpPr txBox="1"/>
            <p:nvPr/>
          </p:nvSpPr>
          <p:spPr>
            <a:xfrm>
              <a:off x="1392350" y="2253675"/>
              <a:ext cx="539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37"/>
          <p:cNvSpPr txBox="1"/>
          <p:nvPr/>
        </p:nvSpPr>
        <p:spPr>
          <a:xfrm>
            <a:off x="1458975" y="3394925"/>
            <a:ext cx="60738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900" b="1">
                <a:solidFill>
                  <a:srgbClr val="666666"/>
                </a:solidFill>
              </a:rPr>
              <a:t>10</a:t>
            </a: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         </a:t>
            </a:r>
            <a:r>
              <a:rPr lang="pt-BR" sz="900" b="1">
                <a:solidFill>
                  <a:srgbClr val="666666"/>
                </a:solidFill>
              </a:rPr>
              <a:t>20</a:t>
            </a: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            </a:t>
            </a:r>
            <a:r>
              <a:rPr lang="pt-BR" sz="900" b="1">
                <a:solidFill>
                  <a:srgbClr val="666666"/>
                </a:solidFill>
              </a:rPr>
              <a:t>15</a:t>
            </a: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	      </a:t>
            </a:r>
            <a:r>
              <a:rPr lang="pt-BR" sz="900" b="1">
                <a:solidFill>
                  <a:srgbClr val="666666"/>
                </a:solidFill>
              </a:rPr>
              <a:t>5</a:t>
            </a: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900" b="1">
                <a:solidFill>
                  <a:srgbClr val="666666"/>
                </a:solidFill>
              </a:rPr>
              <a:t>               20</a:t>
            </a: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	  </a:t>
            </a:r>
            <a:r>
              <a:rPr lang="pt-BR" sz="900" b="1">
                <a:solidFill>
                  <a:srgbClr val="666666"/>
                </a:solidFill>
              </a:rPr>
              <a:t>10</a:t>
            </a: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      0                  </a:t>
            </a:r>
            <a:r>
              <a:rPr lang="pt-BR" sz="900" b="1">
                <a:solidFill>
                  <a:srgbClr val="666666"/>
                </a:solidFill>
              </a:rPr>
              <a:t>0</a:t>
            </a: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pt-BR" sz="900" b="1">
                <a:solidFill>
                  <a:srgbClr val="666666"/>
                </a:solidFill>
              </a:rPr>
              <a:t>100</a:t>
            </a:r>
            <a:r>
              <a:rPr lang="pt-BR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pt-BR" sz="900" b="1">
                <a:solidFill>
                  <a:srgbClr val="666666"/>
                </a:solidFill>
              </a:rPr>
              <a:t>20</a:t>
            </a:r>
            <a:endParaRPr sz="9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2790100" y="3954100"/>
            <a:ext cx="9099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Detratores</a:t>
            </a:r>
            <a:endParaRPr sz="900" b="0" i="0" u="none" strike="noStrike" cap="none">
              <a:solidFill>
                <a:srgbClr val="16A5D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5433525" y="3954100"/>
            <a:ext cx="6864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Passivos</a:t>
            </a:r>
            <a:endParaRPr sz="900" b="0" i="0" u="none" strike="noStrike" cap="none">
              <a:solidFill>
                <a:srgbClr val="16A5D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6611425" y="3954100"/>
            <a:ext cx="8850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Promotores</a:t>
            </a:r>
            <a:endParaRPr sz="900" b="0" i="0" u="none" strike="noStrike" cap="none">
              <a:solidFill>
                <a:srgbClr val="16A5D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6" name="Google Shape;306;p37"/>
          <p:cNvSpPr/>
          <p:nvPr/>
        </p:nvSpPr>
        <p:spPr>
          <a:xfrm rot="-2383795">
            <a:off x="2406142" y="1164377"/>
            <a:ext cx="1221742" cy="1227695"/>
          </a:xfrm>
          <a:prstGeom prst="blockArc">
            <a:avLst>
              <a:gd name="adj1" fmla="val 10936784"/>
              <a:gd name="adj2" fmla="val 19001027"/>
              <a:gd name="adj3" fmla="val 15102"/>
            </a:avLst>
          </a:prstGeom>
          <a:solidFill>
            <a:srgbClr val="DD7E6B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/>
          <p:nvPr/>
        </p:nvSpPr>
        <p:spPr>
          <a:xfrm rot="-7860407">
            <a:off x="2405524" y="1162631"/>
            <a:ext cx="1227619" cy="1227619"/>
          </a:xfrm>
          <a:prstGeom prst="blockArc">
            <a:avLst>
              <a:gd name="adj1" fmla="val 3057313"/>
              <a:gd name="adj2" fmla="val 16198046"/>
              <a:gd name="adj3" fmla="val 16139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3948900" y="1302138"/>
            <a:ext cx="10317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Detratores 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Passivos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Promotores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4990100" y="1302138"/>
            <a:ext cx="5760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120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5600900" y="1302138"/>
            <a:ext cx="6864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lang="pt-BR" sz="110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pt-BR" sz="110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60</a:t>
            </a:r>
            <a:r>
              <a:rPr lang="pt-BR" sz="110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10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1" name="Google Shape;311;p37"/>
          <p:cNvCxnSpPr/>
          <p:nvPr/>
        </p:nvCxnSpPr>
        <p:spPr>
          <a:xfrm>
            <a:off x="4948575" y="1387913"/>
            <a:ext cx="10500" cy="760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2" name="Google Shape;312;p37"/>
          <p:cNvCxnSpPr/>
          <p:nvPr/>
        </p:nvCxnSpPr>
        <p:spPr>
          <a:xfrm>
            <a:off x="5555725" y="1365738"/>
            <a:ext cx="10500" cy="760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13" name="Google Shape;313;p37"/>
          <p:cNvSpPr/>
          <p:nvPr/>
        </p:nvSpPr>
        <p:spPr>
          <a:xfrm>
            <a:off x="6573238" y="1716050"/>
            <a:ext cx="832200" cy="4830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6350938" y="1308100"/>
            <a:ext cx="13032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Total de </a:t>
            </a:r>
            <a:r>
              <a:rPr lang="pt-BR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respostas</a:t>
            </a:r>
            <a:endParaRPr sz="1100" b="1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200</a:t>
            </a:r>
            <a:endParaRPr sz="2700" b="1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1032813" y="1612963"/>
            <a:ext cx="13032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100" b="1">
                <a:solidFill>
                  <a:srgbClr val="666666"/>
                </a:solidFill>
              </a:rPr>
              <a:t>Índice</a:t>
            </a:r>
            <a:br>
              <a:rPr lang="pt-BR" sz="1100" b="1">
                <a:solidFill>
                  <a:srgbClr val="666666"/>
                </a:solidFill>
              </a:rPr>
            </a:br>
            <a:r>
              <a:rPr lang="pt-BR" sz="1100" b="1">
                <a:solidFill>
                  <a:srgbClr val="666666"/>
                </a:solidFill>
              </a:rPr>
              <a:t>eNPS</a:t>
            </a:r>
            <a:endParaRPr sz="28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2708538" y="1504250"/>
            <a:ext cx="103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2700" b="1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4DF7">
            <a:alpha val="46880"/>
          </a:srgbClr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>
            <a:spLocks noGrp="1"/>
          </p:cNvSpPr>
          <p:nvPr>
            <p:ph type="title"/>
          </p:nvPr>
        </p:nvSpPr>
        <p:spPr>
          <a:xfrm>
            <a:off x="949500" y="1795650"/>
            <a:ext cx="72450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ROI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ROI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1"/>
          </p:nvPr>
        </p:nvSpPr>
        <p:spPr>
          <a:xfrm>
            <a:off x="382025" y="1017725"/>
            <a:ext cx="3797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KPI “ROI” (retorno sobre investimento) apresenta o quanto a empresa ganha ou perde com um determinado investimento. Esse indicador é ideal para alocar estrategicamente o capital da organização.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 fórmula dessa métrica é: ROI = receita – custo ÷ custo.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Digamos que o negócio ganhou R$ 100.000 com um investimento de R$ 10.000. Logo, ROI = (100.000 – 10.000) ÷ 10.000 = 9. Caso esse resultado seja multiplicado por 100, temos 900% (porcentagem do ROI).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00" y="1193725"/>
            <a:ext cx="4457274" cy="2756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9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0"/>
          <p:cNvPicPr preferRelativeResize="0"/>
          <p:nvPr/>
        </p:nvPicPr>
        <p:blipFill rotWithShape="1">
          <a:blip r:embed="rId4">
            <a:alphaModFix/>
          </a:blip>
          <a:srcRect l="25777" r="25777"/>
          <a:stretch/>
        </p:blipFill>
        <p:spPr>
          <a:xfrm>
            <a:off x="5404075" y="0"/>
            <a:ext cx="37385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Em resumo...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40"/>
          <p:cNvSpPr txBox="1">
            <a:spLocks noGrp="1"/>
          </p:cNvSpPr>
          <p:nvPr>
            <p:ph type="body" idx="1"/>
          </p:nvPr>
        </p:nvSpPr>
        <p:spPr>
          <a:xfrm>
            <a:off x="311700" y="1968150"/>
            <a:ext cx="39999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Lorem ipsum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dolor sit amet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consectetuer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adipiscing elit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sed diam nonummy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nibh euismod tincidunt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0"/>
          <p:cNvSpPr txBox="1"/>
          <p:nvPr/>
        </p:nvSpPr>
        <p:spPr>
          <a:xfrm>
            <a:off x="311700" y="4431800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Próximas ações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1"/>
          </p:nvPr>
        </p:nvSpPr>
        <p:spPr>
          <a:xfrm>
            <a:off x="311700" y="1968150"/>
            <a:ext cx="39999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Lorem ipsum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dolor sit amet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consectetuer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adipiscing elit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sed diam nonummy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nibh euismod tincidunt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 l="25741" r="25736"/>
          <a:stretch/>
        </p:blipFill>
        <p:spPr>
          <a:xfrm>
            <a:off x="5405400" y="0"/>
            <a:ext cx="37385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/>
          <p:nvPr/>
        </p:nvSpPr>
        <p:spPr>
          <a:xfrm>
            <a:off x="311700" y="4431800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25000" y="870350"/>
            <a:ext cx="434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de Resultados do RH</a:t>
            </a:r>
            <a:endParaRPr sz="4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25000" y="3051025"/>
            <a:ext cx="434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maio/24</a:t>
            </a:r>
            <a:endParaRPr sz="2600" b="1" dirty="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576275" y="4192025"/>
            <a:ext cx="1179900" cy="52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4294967295"/>
          </p:nvPr>
        </p:nvSpPr>
        <p:spPr>
          <a:xfrm>
            <a:off x="425000" y="4112225"/>
            <a:ext cx="39999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Nome Sobrenome</a:t>
            </a:r>
            <a:br>
              <a:rPr lang="pt-BR" sz="1200" b="1">
                <a:solidFill>
                  <a:schemeClr val="lt1"/>
                </a:solidFill>
              </a:rPr>
            </a:br>
            <a:r>
              <a:rPr lang="pt-BR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Cargo</a:t>
            </a:r>
            <a:endParaRPr sz="1500" b="1">
              <a:solidFill>
                <a:schemeClr val="lt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900" y="797650"/>
            <a:ext cx="3166848" cy="316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2"/>
          <p:cNvPicPr preferRelativeResize="0"/>
          <p:nvPr/>
        </p:nvPicPr>
        <p:blipFill rotWithShape="1">
          <a:blip r:embed="rId4">
            <a:alphaModFix/>
          </a:blip>
          <a:srcRect l="29669" r="21883"/>
          <a:stretch/>
        </p:blipFill>
        <p:spPr>
          <a:xfrm>
            <a:off x="5404074" y="0"/>
            <a:ext cx="37385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Mensais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42"/>
          <p:cNvSpPr txBox="1">
            <a:spLocks noGrp="1"/>
          </p:cNvSpPr>
          <p:nvPr>
            <p:ph type="body" idx="1"/>
          </p:nvPr>
        </p:nvSpPr>
        <p:spPr>
          <a:xfrm>
            <a:off x="311700" y="1968150"/>
            <a:ext cx="39999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Lorem ipsum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dolor sit amet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consectetuer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adipiscing elit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sed diam nonummy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nibh euismod tincidunt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2"/>
          <p:cNvSpPr txBox="1"/>
          <p:nvPr/>
        </p:nvSpPr>
        <p:spPr>
          <a:xfrm>
            <a:off x="311700" y="4431800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3"/>
          <p:cNvPicPr preferRelativeResize="0"/>
          <p:nvPr/>
        </p:nvPicPr>
        <p:blipFill rotWithShape="1">
          <a:blip r:embed="rId4">
            <a:alphaModFix/>
          </a:blip>
          <a:srcRect l="10789" r="40763"/>
          <a:stretch/>
        </p:blipFill>
        <p:spPr>
          <a:xfrm>
            <a:off x="5404075" y="0"/>
            <a:ext cx="37385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Próximo trimestre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3"/>
          <p:cNvSpPr txBox="1">
            <a:spLocks noGrp="1"/>
          </p:cNvSpPr>
          <p:nvPr>
            <p:ph type="body" idx="1"/>
          </p:nvPr>
        </p:nvSpPr>
        <p:spPr>
          <a:xfrm>
            <a:off x="311700" y="1968150"/>
            <a:ext cx="39999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Lorem ipsum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dolor sit amet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consectetuer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adipiscing elit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sed diam nonummy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nibh euismod tincidunt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43"/>
          <p:cNvSpPr txBox="1"/>
          <p:nvPr/>
        </p:nvSpPr>
        <p:spPr>
          <a:xfrm>
            <a:off x="311700" y="4431800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ctrTitle"/>
          </p:nvPr>
        </p:nvSpPr>
        <p:spPr>
          <a:xfrm>
            <a:off x="3656675" y="1726900"/>
            <a:ext cx="4892400" cy="25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Nós somos uma HR tech, com soluções voltadas para otimização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tempo e custos das empresas. Nascemos há alguns anos, com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objetivo de trazer alta tecnologia para o setor de RH, de forma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acessível e prática.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Desde então temos trabalhado fortemente para que nossos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produtos evoluam com os nossos clientes, pois entendemos que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diminuindo o tempo gasto com rotinas operacionais, as empresas têm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mais tempo para as pessoas.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Atualmente </a:t>
            </a:r>
            <a:r>
              <a:rPr lang="pt-BR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nossas soluções</a:t>
            </a: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abrangem admissão digital, férias e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departamento pessoal, onde você pode gerir todo seu time em um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sistema em nuvem.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7" name="Google Shape;36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100" y="665375"/>
            <a:ext cx="1797325" cy="54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44"/>
          <p:cNvCxnSpPr/>
          <p:nvPr/>
        </p:nvCxnSpPr>
        <p:spPr>
          <a:xfrm>
            <a:off x="703225" y="1376300"/>
            <a:ext cx="7715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Materiais Relevantes</a:t>
            </a:r>
            <a:endParaRPr sz="20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Separamos alguns materiais para te ajudar ainda mais nesse processo. </a:t>
            </a: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Confira, são todos gratuitos! 💜</a:t>
            </a:r>
            <a:b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 u="sng">
                <a:solidFill>
                  <a:srgbClr val="7873EE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[KIT] Faça seu Recrutamento Decolar</a:t>
            </a:r>
            <a:r>
              <a:rPr lang="pt-BR" sz="1300" b="1">
                <a:solidFill>
                  <a:srgbClr val="7873E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 u="sng">
                <a:solidFill>
                  <a:srgbClr val="7873EE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[Ebook] Conquiste Resultados na sua gestão de pessoas online</a:t>
            </a:r>
            <a:r>
              <a:rPr lang="pt-BR" sz="1300" u="sng">
                <a:solidFill>
                  <a:srgbClr val="7873EE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 u="sng">
                <a:solidFill>
                  <a:srgbClr val="7873EE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[KIT] Avançado do RH Digital</a:t>
            </a:r>
            <a:r>
              <a:rPr lang="pt-BR" sz="1300" b="1">
                <a:solidFill>
                  <a:srgbClr val="7873E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 b="1">
              <a:solidFill>
                <a:srgbClr val="7873E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7873E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300"/>
              <a:buFont typeface="Montserrat"/>
              <a:buChar char="●"/>
            </a:pPr>
            <a:r>
              <a:rPr lang="pt-BR" sz="1300" b="1" u="sng">
                <a:solidFill>
                  <a:srgbClr val="7873EE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[Ebook] Dinâmicas para entrevistas online: 7 sugestões para o RH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45"/>
          <p:cNvPicPr preferRelativeResize="0"/>
          <p:nvPr/>
        </p:nvPicPr>
        <p:blipFill rotWithShape="1">
          <a:blip r:embed="rId7">
            <a:alphaModFix/>
          </a:blip>
          <a:srcRect l="16822" r="16815"/>
          <a:stretch/>
        </p:blipFill>
        <p:spPr>
          <a:xfrm>
            <a:off x="5290850" y="1284925"/>
            <a:ext cx="3024900" cy="3038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6" name="Google Shape;376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3700" y="4579125"/>
            <a:ext cx="1002400" cy="3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 dirty="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Destaques do mês</a:t>
            </a:r>
            <a:endParaRPr sz="2220" b="1" dirty="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968150"/>
            <a:ext cx="39999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Lorem ipsum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dolor sit amet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consectetuer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adipiscing elit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sed diam nonummy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E4DF7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nibh euismod tincidunt</a:t>
            </a:r>
            <a:endParaRPr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l="25742" r="25742"/>
          <a:stretch/>
        </p:blipFill>
        <p:spPr>
          <a:xfrm>
            <a:off x="5404075" y="0"/>
            <a:ext cx="373859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11700" y="4431800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4DF7">
            <a:alpha val="46880"/>
          </a:srgb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949500" y="1060800"/>
            <a:ext cx="7245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Vagas fechadas no prazo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Vagas fechadas no prazo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82025" y="1249625"/>
            <a:ext cx="3999900" cy="25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KPI “vagas fechadas no prazo” mostra se houve ou não falhas nas etapas do R&amp;S que impactaram no prazo para a contratação de um novo colaborador. Para calcular esse indicador, basta fazer a seguinte conta: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Percentual de vagas dentro do prazo = vagas fora do prazo ÷ total de vagas x 100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Por exemplo: 10 (vagas fora do prazo) ÷ 20 (total de vagas) x 100 = 0,50 ou 50% (vagas fechadas no prazo).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850" y="1017725"/>
            <a:ext cx="4457274" cy="275608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3EE">
            <a:alpha val="4792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949500" y="1795650"/>
            <a:ext cx="72450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Time to hire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20" b="1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Time to hire</a:t>
            </a:r>
            <a:endParaRPr sz="2220" b="1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78825" y="1115325"/>
            <a:ext cx="3756900" cy="31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O indicador “time to hire” metrifica o tempo entre o surgimento de um candidato no processo seletivo e o aceite da proposta de emprego. Além disso, esse KPI aponta gargalos no processo de contratação.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Para descobrir esse índice, a empresa subtrai o dia que o candidato entrou no processo seletivo pelo dia que aceitou a oferta de trabalho. Digamos que a primeira data foi 17/07 e a segunda 23/07.</a:t>
            </a: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444242"/>
                </a:solidFill>
                <a:latin typeface="Montserrat"/>
                <a:ea typeface="Montserrat"/>
                <a:cs typeface="Montserrat"/>
                <a:sym typeface="Montserrat"/>
              </a:rPr>
              <a:t>Logo: 17-23 = - 6 ou 6 dias (time to hire).</a:t>
            </a:r>
            <a:endParaRPr sz="1300" b="1">
              <a:solidFill>
                <a:srgbClr val="44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850" y="1193713"/>
            <a:ext cx="4457274" cy="275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7820275" y="4404925"/>
            <a:ext cx="1031700" cy="492600"/>
          </a:xfrm>
          <a:prstGeom prst="rect">
            <a:avLst/>
          </a:prstGeom>
          <a:noFill/>
          <a:ln w="9525" cap="flat" cmpd="sng">
            <a:solidFill>
              <a:srgbClr val="BE4D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E4DF7"/>
                </a:solidFill>
                <a:latin typeface="Roboto"/>
                <a:ea typeface="Roboto"/>
                <a:cs typeface="Roboto"/>
                <a:sym typeface="Roboto"/>
              </a:rPr>
              <a:t>Insira seu logo aqui</a:t>
            </a:r>
            <a:endParaRPr sz="1000">
              <a:solidFill>
                <a:srgbClr val="BE4DF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4DF7">
            <a:alpha val="46880"/>
          </a:srgbClr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949500" y="1795650"/>
            <a:ext cx="72450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000">
                <a:solidFill>
                  <a:srgbClr val="121E48"/>
                </a:solidFill>
                <a:latin typeface="Montserrat"/>
                <a:ea typeface="Montserrat"/>
                <a:cs typeface="Montserrat"/>
                <a:sym typeface="Montserrat"/>
              </a:rPr>
              <a:t>Time to onboard</a:t>
            </a:r>
            <a:endParaRPr sz="5000">
              <a:solidFill>
                <a:srgbClr val="121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Microsoft Office PowerPoint</Application>
  <PresentationFormat>Apresentação na tela (16:9)</PresentationFormat>
  <Paragraphs>202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Inter</vt:lpstr>
      <vt:lpstr>Montserrat</vt:lpstr>
      <vt:lpstr>Roboto</vt:lpstr>
      <vt:lpstr>Simple Light</vt:lpstr>
      <vt:lpstr>Instruções</vt:lpstr>
      <vt:lpstr>Instruções</vt:lpstr>
      <vt:lpstr>Apresentação de Resultados do RH</vt:lpstr>
      <vt:lpstr>Destaques do mês</vt:lpstr>
      <vt:lpstr>Vagas fechadas no prazo</vt:lpstr>
      <vt:lpstr>Vagas fechadas no prazo</vt:lpstr>
      <vt:lpstr>Time to hire</vt:lpstr>
      <vt:lpstr>Time to hire</vt:lpstr>
      <vt:lpstr>Time to onboard</vt:lpstr>
      <vt:lpstr>Time to onboard</vt:lpstr>
      <vt:lpstr>Headcount</vt:lpstr>
      <vt:lpstr>Headcount</vt:lpstr>
      <vt:lpstr>Absenteísmo</vt:lpstr>
      <vt:lpstr>Absenteísmo</vt:lpstr>
      <vt:lpstr>Turnover</vt:lpstr>
      <vt:lpstr>Turnover</vt:lpstr>
      <vt:lpstr>Tempo médio de empresa</vt:lpstr>
      <vt:lpstr>Tempo médio de empresa</vt:lpstr>
      <vt:lpstr>Clima Organizacional</vt:lpstr>
      <vt:lpstr>Clima organizacional</vt:lpstr>
      <vt:lpstr>Horas extras/Horas trabalhadas</vt:lpstr>
      <vt:lpstr>Horas extras/Horas trabalhadas</vt:lpstr>
      <vt:lpstr>eNPS</vt:lpstr>
      <vt:lpstr>eNPS</vt:lpstr>
      <vt:lpstr>Escala e eNPS</vt:lpstr>
      <vt:lpstr>ROI</vt:lpstr>
      <vt:lpstr>ROI</vt:lpstr>
      <vt:lpstr>Em resumo...</vt:lpstr>
      <vt:lpstr>Próximas ações</vt:lpstr>
      <vt:lpstr>Mensais</vt:lpstr>
      <vt:lpstr>Próximo trimestre</vt:lpstr>
      <vt:lpstr>Nós somos uma HR tech, com soluções voltadas para otimização de tempo e custos das empresas. Nascemos há alguns anos, com o objetivo de trazer alta tecnologia para o setor de RH, de forma acessível e prática.  Desde então temos trabalhado fortemente para que nossos produtos evoluam com os nossos clientes, pois entendemos que diminuindo o tempo gasto com rotinas operacionais, as empresas têm mais tempo para as pessoas.  Atualmente nossas soluções abrangem admissão digital, férias e departamento pessoal, onde você pode gerir todo seu time em um sistema em nuvem. </vt:lpstr>
      <vt:lpstr>Materiais Relevantes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Instruções</dc:title>
  <cp:lastModifiedBy>Gabriela Mello</cp:lastModifiedBy>
  <cp:revision>1</cp:revision>
  <dcterms:modified xsi:type="dcterms:W3CDTF">2024-05-09T17:19:35Z</dcterms:modified>
</cp:coreProperties>
</file>